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18" r:id="rId6"/>
    <p:sldId id="414" r:id="rId7"/>
    <p:sldId id="297" r:id="rId8"/>
    <p:sldId id="295" r:id="rId9"/>
    <p:sldId id="419" r:id="rId10"/>
    <p:sldId id="391" r:id="rId11"/>
    <p:sldId id="415" r:id="rId12"/>
    <p:sldId id="416" r:id="rId13"/>
    <p:sldId id="389" r:id="rId14"/>
    <p:sldId id="410" r:id="rId15"/>
    <p:sldId id="421" r:id="rId16"/>
    <p:sldId id="409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898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单一模态只能提供商品的局部语义，而跨模态交互能够揭示更细粒度的风格属性与用户偏好指向。这</a:t>
            </a:r>
            <a:r>
              <a:rPr lang="zh-CN" altLang="en-US" dirty="0"/>
              <a:t>种协同效应与模态独特的细节结合，能够提供更精确的推荐</a:t>
            </a:r>
            <a:endParaRPr lang="zh-CN" altLang="en-US" dirty="0"/>
          </a:p>
          <a:p>
            <a:r>
              <a:rPr lang="zh-CN" altLang="en-US" dirty="0"/>
              <a:t>传统先训练一个</a:t>
            </a:r>
            <a:r>
              <a:rPr lang="en-US" altLang="zh-CN" dirty="0"/>
              <a:t>item tokenizer</a:t>
            </a:r>
            <a:r>
              <a:rPr lang="zh-CN" altLang="en-US" dirty="0"/>
              <a:t>再把内容映射为语义</a:t>
            </a:r>
            <a:r>
              <a:rPr lang="en-US" altLang="zh-CN" dirty="0"/>
              <a:t>id</a:t>
            </a:r>
            <a:r>
              <a:rPr lang="zh-CN" altLang="en-US" dirty="0"/>
              <a:t>，在拿这些</a:t>
            </a:r>
            <a:r>
              <a:rPr lang="en-US" altLang="zh-CN" dirty="0"/>
              <a:t>id</a:t>
            </a:r>
            <a:r>
              <a:rPr lang="zh-CN" altLang="en-US" dirty="0"/>
              <a:t>去下游进行推荐的行为会导致梯度不回传</a:t>
            </a:r>
            <a:r>
              <a:rPr lang="en-US" altLang="zh-CN" dirty="0"/>
              <a:t>tokenizer</a:t>
            </a:r>
            <a:r>
              <a:rPr lang="zh-CN" altLang="en-US" dirty="0"/>
              <a:t>，无法动态适应下游任务。造成</a:t>
            </a:r>
            <a:r>
              <a:rPr lang="en-US" altLang="zh-CN" dirty="0"/>
              <a:t> tokenizer </a:t>
            </a:r>
            <a:r>
              <a:rPr lang="zh-CN" altLang="en-US" dirty="0"/>
              <a:t>的语义空间和下游行为目标之间的根本失配。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、拼接后的跨模态输入进入</a:t>
            </a:r>
            <a:r>
              <a:rPr lang="en-US" altLang="zh-CN" dirty="0"/>
              <a:t> shared experts</a:t>
            </a:r>
            <a:r>
              <a:rPr lang="zh-CN" altLang="en-US" dirty="0"/>
              <a:t>，单模态输入分别进入各自的</a:t>
            </a:r>
            <a:r>
              <a:rPr lang="en-US" altLang="zh-CN" dirty="0"/>
              <a:t> specific experts</a:t>
            </a:r>
            <a:r>
              <a:rPr lang="zh-CN" altLang="en-US" dirty="0"/>
              <a:t>，从而分别建模协同信息和模态特有信息。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gate</a:t>
            </a:r>
            <a:r>
              <a:rPr lang="zh-CN" altLang="en-US" dirty="0">
                <a:sym typeface="+mn-ea"/>
              </a:rPr>
              <a:t>是用来融合表示的，不是像</a:t>
            </a:r>
            <a:r>
              <a:rPr lang="en-US" altLang="zh-CN" dirty="0">
                <a:sym typeface="+mn-ea"/>
              </a:rPr>
              <a:t>MOE</a:t>
            </a:r>
            <a:r>
              <a:rPr lang="zh-CN" altLang="en-US" dirty="0">
                <a:sym typeface="+mn-ea"/>
              </a:rPr>
              <a:t>那样选择性的激活专家。</a:t>
            </a:r>
            <a:endParaRPr lang="en-US" altLang="zh-CN" dirty="0">
              <a:sym typeface="+mn-ea"/>
            </a:endParaRPr>
          </a:p>
          <a:p>
            <a:r>
              <a:rPr lang="en-US" altLang="zh-CN" dirty="0"/>
              <a:t>2</a:t>
            </a:r>
            <a:r>
              <a:rPr lang="zh-CN" altLang="en-US" dirty="0"/>
              <a:t>、在标准</a:t>
            </a:r>
            <a:r>
              <a:rPr lang="en-US" altLang="zh-CN" dirty="0"/>
              <a:t> VQ-VAE </a:t>
            </a:r>
            <a:r>
              <a:rPr lang="zh-CN" altLang="en-US" dirty="0"/>
              <a:t>里，码本通常一开始就是随机初始化的。</a:t>
            </a:r>
            <a:endParaRPr lang="zh-CN" altLang="en-US" dirty="0"/>
          </a:p>
          <a:p>
            <a:r>
              <a:rPr lang="en-US" altLang="zh-CN" dirty="0"/>
              <a:t>3</a:t>
            </a:r>
            <a:r>
              <a:rPr lang="zh-CN" altLang="en-US" dirty="0"/>
              <a:t>、受索引反向传播量化实现离散码本的梯度</a:t>
            </a:r>
            <a:r>
              <a:rPr lang="zh-CN" altLang="en-US" dirty="0"/>
              <a:t>回传。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YaoYao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21767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altLang="zh-CN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WSDM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6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4745" y="5193368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N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one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58000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2026.3.10.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9" name="object 38"/>
          <p:cNvSpPr txBox="1"/>
          <p:nvPr/>
        </p:nvSpPr>
        <p:spPr>
          <a:xfrm>
            <a:off x="685800" y="1349375"/>
            <a:ext cx="10992485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MMQ: Multimodal Mixture-of-Quantization Tokenization for Semantic ID Generation and User Behavioral Adaptation </a:t>
            </a:r>
            <a:endParaRPr lang="en-US" altLang="zh-CN" sz="24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4200" y="2217420"/>
            <a:ext cx="6303010" cy="32683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762000"/>
            <a:ext cx="4972685" cy="60521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7100" y="1828800"/>
            <a:ext cx="5634990" cy="3950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1371600"/>
            <a:ext cx="5244465" cy="46139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0" y="2057400"/>
            <a:ext cx="6313805" cy="32651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4267072" y="320060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2971799" y="3048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0710" y="1066800"/>
            <a:ext cx="3608705" cy="567182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28600" y="1828800"/>
            <a:ext cx="776287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i)The existing multimodal semantic tokens have the following problems: one must either capture synergy at the risk of losing uniqueness , or preserve uniqueness at the cost of ignoring synergy.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2)Traditional two-stage semantic ID recommendation frameworks suffer from a semantic-behavior gap, where the semantic space learned by the tokenizer is misaligned with downstream user behavior objectives, and the discrete quantization process blocks gradient backpropagation, making end-to-end alignment difficult.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381000"/>
            <a:ext cx="8412480" cy="6415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1478280"/>
            <a:ext cx="4773295" cy="5461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9130" y="2590800"/>
            <a:ext cx="4386580" cy="4508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3540" y="3608070"/>
            <a:ext cx="4662170" cy="4165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4597400"/>
            <a:ext cx="4766310" cy="15017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600" y="1600200"/>
            <a:ext cx="5181600" cy="4448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962620" y="76210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7670" y="1508760"/>
            <a:ext cx="4745355" cy="7169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5300" y="2590800"/>
            <a:ext cx="4657725" cy="7588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9060" y="3886200"/>
            <a:ext cx="5053965" cy="5168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9060" y="4800600"/>
            <a:ext cx="5053965" cy="14624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650" y="1981200"/>
            <a:ext cx="515302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443355"/>
            <a:ext cx="5062855" cy="51498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3655" y="2590800"/>
            <a:ext cx="4954270" cy="5105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5565" y="3733800"/>
            <a:ext cx="4912360" cy="7385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2530" y="4899025"/>
            <a:ext cx="5038725" cy="40513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" y="1676400"/>
            <a:ext cx="5162550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1143000"/>
            <a:ext cx="4097020" cy="50317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3155" y="1447800"/>
            <a:ext cx="4730115" cy="8140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7595" y="2514600"/>
            <a:ext cx="4765675" cy="14116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5940" y="4419600"/>
            <a:ext cx="5307330" cy="445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205" y="1004570"/>
            <a:ext cx="1075118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3100" y="2176145"/>
            <a:ext cx="8305800" cy="25050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5131</Words>
  <Application>WPS 演示</Application>
  <PresentationFormat>宽屏</PresentationFormat>
  <Paragraphs>290</Paragraphs>
  <Slides>14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Saturday Sans Regular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WPS_1760884132</cp:lastModifiedBy>
  <cp:revision>353</cp:revision>
  <dcterms:created xsi:type="dcterms:W3CDTF">2023-09-17T03:47:00Z</dcterms:created>
  <dcterms:modified xsi:type="dcterms:W3CDTF">2026-03-11T11:09:43Z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2023-09-28T00:00:00Z</vt:filetime>
  </property>
  <property fmtid="{D5CDD505-2E9C-101B-9397-08002B2CF9AE}" pid="5" name="ICV">
    <vt:lpwstr>310C0255D57B49309E15D57BB3FE71F8_13</vt:lpwstr>
  </property>
  <property fmtid="{D5CDD505-2E9C-101B-9397-08002B2CF9AE}" pid="6" name="KSOProductBuildVer">
    <vt:lpwstr>2052-12.1.0.23542</vt:lpwstr>
  </property>
</Properties>
</file>